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9" d="100"/>
          <a:sy n="69" d="100"/>
        </p:scale>
        <p:origin x="144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3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2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6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02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89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7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9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9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MSIPCMContentMarking" descr="{&quot;HashCode&quot;:-242339457,&quot;Placement&quot;:&quot;Footer&quot;,&quot;Top&quot;:503.1945,&quot;Left&quot;:812.5106,&quot;SlideWidth&quot;:960,&quot;SlideHeight&quot;:540}">
            <a:extLst>
              <a:ext uri="{FF2B5EF4-FFF2-40B4-BE49-F238E27FC236}">
                <a16:creationId xmlns:a16="http://schemas.microsoft.com/office/drawing/2014/main" id="{5F81E2F8-9CD6-4F55-90BB-03FAA8290052}"/>
              </a:ext>
            </a:extLst>
          </p:cNvPr>
          <p:cNvSpPr txBox="1"/>
          <p:nvPr userDrawn="1"/>
        </p:nvSpPr>
        <p:spPr>
          <a:xfrm>
            <a:off x="10318885" y="6390570"/>
            <a:ext cx="1873115" cy="4674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solidFill>
                  <a:srgbClr val="FF8939"/>
                </a:solidFill>
                <a:latin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yan-zZ/Testing/blob/master/Space%20X%20Project-Data%20Collect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&lt;Bryan&gt;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&lt;4/28/2022&gt;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601586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Initially some EDA was performed on the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 summaries launches per site, occurrences of each orbit and occurrence of mission outcome per orbit type were calculated.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the landing outcome label was created from outcome column.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https://github.com/Bryan-zZ/Testing/blob/master/Space%20X%20Project-Data%20Wrangling.ipynb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7AB61C-FFD4-48D2-9F67-05F33F18452A}"/>
              </a:ext>
            </a:extLst>
          </p:cNvPr>
          <p:cNvSpPr/>
          <p:nvPr/>
        </p:nvSpPr>
        <p:spPr>
          <a:xfrm>
            <a:off x="1264920" y="4154112"/>
            <a:ext cx="2270760" cy="1234440"/>
          </a:xfrm>
          <a:prstGeom prst="roundRect">
            <a:avLst/>
          </a:prstGeom>
          <a:solidFill>
            <a:srgbClr val="0B49C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BF2CF5-7BC6-4116-B4DB-D7BF31600DF0}"/>
              </a:ext>
            </a:extLst>
          </p:cNvPr>
          <p:cNvSpPr/>
          <p:nvPr/>
        </p:nvSpPr>
        <p:spPr>
          <a:xfrm>
            <a:off x="5226065" y="4154112"/>
            <a:ext cx="2270760" cy="1234440"/>
          </a:xfrm>
          <a:prstGeom prst="roundRect">
            <a:avLst/>
          </a:prstGeom>
          <a:solidFill>
            <a:srgbClr val="0B49C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Summarizations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D036F8-2D60-4593-828D-1CB3A13DBED6}"/>
              </a:ext>
            </a:extLst>
          </p:cNvPr>
          <p:cNvSpPr/>
          <p:nvPr/>
        </p:nvSpPr>
        <p:spPr>
          <a:xfrm>
            <a:off x="9014851" y="4154112"/>
            <a:ext cx="2270760" cy="1234440"/>
          </a:xfrm>
          <a:prstGeom prst="roundRect">
            <a:avLst/>
          </a:prstGeom>
          <a:solidFill>
            <a:srgbClr val="0B49C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Creation of landing outcome label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9175C6D-2F64-4AC9-B165-8FE7BC6E2CF8}"/>
              </a:ext>
            </a:extLst>
          </p:cNvPr>
          <p:cNvSpPr/>
          <p:nvPr/>
        </p:nvSpPr>
        <p:spPr>
          <a:xfrm>
            <a:off x="3708039" y="4609639"/>
            <a:ext cx="1170878" cy="323385"/>
          </a:xfrm>
          <a:prstGeom prst="rightArrow">
            <a:avLst/>
          </a:prstGeom>
          <a:solidFill>
            <a:srgbClr val="0B49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473AE46-5A5C-4CF3-8C33-F06A8BEC64B3}"/>
              </a:ext>
            </a:extLst>
          </p:cNvPr>
          <p:cNvSpPr/>
          <p:nvPr/>
        </p:nvSpPr>
        <p:spPr>
          <a:xfrm>
            <a:off x="7671613" y="4609638"/>
            <a:ext cx="1170878" cy="323385"/>
          </a:xfrm>
          <a:prstGeom prst="rightArrow">
            <a:avLst/>
          </a:prstGeom>
          <a:solidFill>
            <a:srgbClr val="0B49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explore data,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used to visualize the relationship between pair of features: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X Flight Number, Launch Site X Flight Number, Launch Site X Payload Mass, Orbit and Flight Number, Payload and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Source code: https://github.com/Bryan-zZ/Testing/blob/master/Space%20X%20Project-Data%20Visualization.ipynb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6F384-0A64-41B6-BFD0-12676F4F5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5" y="3429000"/>
            <a:ext cx="10676545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71239"/>
            <a:ext cx="10515601" cy="55867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queries were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https://github.com/Bryan-zZ/Testing/blob/master/Space%20X%20Project-EDA%20with%20SQL%20Lab.ipynb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and marker clusters were used with Folium Maps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indicate points like launch sites;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indicate highlighted areas around specific coordinates, like NASA Johnson Space Center;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indicate groups of events in each coordinate, like launches in a launch site;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are used to indicate distance between two coordinates.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https://github.com/Bryan-zZ/Testing/blob/master/Space%20X%20Project-Interactive%20Visual%20Analytics%20.ipynb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graphs and plots were used to visualize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combination allowed to quickly analyze the relation between payloads and launch site, helping to identify where is best place to launch according to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https://github.com/Bryan-zZ/Testing/blob/master/Space%20X%20Dash%20Plot.py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classification models were compared: Logistic Regression, SVM, Decision Tree and KNN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100" dirty="0"/>
              <a:t>Source code: https://github.com/Bryan-zZ/Testing/blob/master/Space%20X%20Project-Predictive%20Analysis.ipynb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750960-3BC2-4B89-998A-25FC1ABE45E8}"/>
              </a:ext>
            </a:extLst>
          </p:cNvPr>
          <p:cNvSpPr/>
          <p:nvPr/>
        </p:nvSpPr>
        <p:spPr>
          <a:xfrm>
            <a:off x="1084809" y="3384074"/>
            <a:ext cx="2270760" cy="1234440"/>
          </a:xfrm>
          <a:prstGeom prst="roundRect">
            <a:avLst/>
          </a:prstGeom>
          <a:solidFill>
            <a:srgbClr val="0B49C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preparation and standardization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7CA4EA-2D37-4421-B9E4-70AC3A37924D}"/>
              </a:ext>
            </a:extLst>
          </p:cNvPr>
          <p:cNvSpPr/>
          <p:nvPr/>
        </p:nvSpPr>
        <p:spPr>
          <a:xfrm>
            <a:off x="5047645" y="3384074"/>
            <a:ext cx="2270760" cy="1234440"/>
          </a:xfrm>
          <a:prstGeom prst="roundRect">
            <a:avLst/>
          </a:prstGeom>
          <a:solidFill>
            <a:srgbClr val="0B49C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 of each models with combinations of hyperparameters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C7BFAF-CDF6-44BC-BFE8-9E1DDDA52A02}"/>
              </a:ext>
            </a:extLst>
          </p:cNvPr>
          <p:cNvSpPr/>
          <p:nvPr/>
        </p:nvSpPr>
        <p:spPr>
          <a:xfrm>
            <a:off x="8836431" y="3384074"/>
            <a:ext cx="2270760" cy="1234440"/>
          </a:xfrm>
          <a:prstGeom prst="roundRect">
            <a:avLst/>
          </a:prstGeom>
          <a:solidFill>
            <a:srgbClr val="0B49C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Comparison of results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126C11E-9BAA-4295-8B0F-792349948E63}"/>
              </a:ext>
            </a:extLst>
          </p:cNvPr>
          <p:cNvSpPr/>
          <p:nvPr/>
        </p:nvSpPr>
        <p:spPr>
          <a:xfrm>
            <a:off x="3612995" y="3791415"/>
            <a:ext cx="1003610" cy="39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60D9FD-D9CF-4358-9428-AC9B10CC8EEC}"/>
              </a:ext>
            </a:extLst>
          </p:cNvPr>
          <p:cNvSpPr/>
          <p:nvPr/>
        </p:nvSpPr>
        <p:spPr>
          <a:xfrm>
            <a:off x="7575613" y="3806148"/>
            <a:ext cx="1003610" cy="39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51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uses 4 different launch sites;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launches were done to Space X itself and NASA;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F9 v1.1 booster is 2928kg;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 landing outcome happened in 2015 fiver year after the first launch;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Falcon 9 booster versions were successful at landing in done ships having payload above the average;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100% of mission outcome were successful;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booster versions failed at landing in drone ships in 2015: F9 v1.1 B1012 &amp; F9 v1.1 B1015;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zh-CN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zh-CN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zh-CN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zh-CN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became as better as years passed.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  <a:t>Results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Using interactive analytics was possible to identify that launch site use to be in safety places, near sea, for example and have a good logistic infrastructure around.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Most launches happens at east cost launch sites.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583CF-18F6-4317-AC31-29DE9DA9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03" r="4" b="4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EB6E2A-D3F9-4D72-9C09-B0BA0E251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097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3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856096"/>
            <a:ext cx="10420638" cy="44632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 plot above, it’s possible to verify that the best launch site nowadays is CCAF5 SLC 40, where most of recent launches were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succeccful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second place VAFB SLC 4E and third place KSC LC 39A;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also possible to see that the general success rate improve over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890BB-EC04-4AC4-95DE-92AB773F2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85" y="1569494"/>
            <a:ext cx="10486029" cy="272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01254"/>
            <a:ext cx="10515600" cy="43800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9000kg have excellent success rete;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12000kg seems to possible only CCAFS SLC 40 and KSC LC 39A launch sites.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7666E-7DC1-4C26-87A8-6120243B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0" y="1501254"/>
            <a:ext cx="10379222" cy="24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0310"/>
            <a:ext cx="4293308" cy="44333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biggest success rates happens to orbits: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Followed by: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(above 80%)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LFO (above 70%)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F3D46-63E6-4D5A-A988-89B19991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25" y="1616743"/>
            <a:ext cx="5673657" cy="40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094328"/>
            <a:ext cx="10515600" cy="17870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Apparently, success rate improved over time to all orbits;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seems a new business opportunity, due to recent increase of its frequency.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AA445-47DE-44C3-BB33-DFE6B77C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61" y="1445713"/>
            <a:ext cx="10577477" cy="25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053384"/>
            <a:ext cx="10687961" cy="18156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Apparently, there is no relation between payload and success rate to orbit GTO;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orbit has the widest range of payload and a good rate of success;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few launches to the orbits SO and GEO.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9CEB0-D683-49B5-B740-55E8C368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24" y="1535475"/>
            <a:ext cx="10524132" cy="22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42978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stared increasing in 2013 and kept until 2020;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that the first three years were a period of adjusts and improvement of technology.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D9487-7620-4C5B-BF61-BF468CB3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87" y="1842449"/>
            <a:ext cx="4558351" cy="32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launch sites: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CD17-C71D-4D84-B14A-FFBE203B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06" y="2661254"/>
            <a:ext cx="2120608" cy="251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‘CCA’: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7EC8D-9268-4C8C-B73A-B8FD8531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79" y="2825087"/>
            <a:ext cx="10425063" cy="27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calculated above, by summing all payloads whose codes contain ‘CRS’, which corresponds to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8E5E9-2505-4DAB-B618-CA4128C2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0" y="2523672"/>
            <a:ext cx="2310047" cy="12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data by the booster version above and calculating the average payload mass we obtained the value of 2928kg.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3A65A-8DB8-4BEC-82B2-D6B40412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54" y="2867064"/>
            <a:ext cx="1767876" cy="13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filtering data by successful landing outcome on ground pad and getting the minimum value for data it’s possible to identify the first occurrence, that happened on 12/22/2015.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8CFE3-0D24-4433-928D-BA7B90A88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536" y="3221158"/>
            <a:ext cx="1082134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885950"/>
            <a:ext cx="10326708" cy="37342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EDA, including data collection, data wrangling, data visualization and interactive visual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allowed to identify which features are the best to predict success of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showed the best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to predict which characteries are important to drive this opportunity by the best way, using all collected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distinct booster version according to the filter above, these 4 are the result.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0EAAC-DC5E-4919-94A8-8F325021E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94" y="2752379"/>
            <a:ext cx="1771421" cy="19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successful and failure mission outcomes: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Grouping mission outcomes and counting records for each group led us to the summary above.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DAD78-1BF6-425F-823D-77DCB100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73" y="2721570"/>
            <a:ext cx="3756934" cy="181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which have carried the maximum payload mass: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the boosters which have carried the maximum payload mass registered in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928C2-3FB8-452B-8F45-362C44D4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26" y="2637836"/>
            <a:ext cx="1372725" cy="1951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A7DA5-071D-4170-8080-8F809321D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367" y="2637836"/>
            <a:ext cx="1372725" cy="195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 in drone ship, their booster versions, and 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list above has the only two occurrences.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D720E-7501-4823-BB7C-3F6EC7AD0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24" y="2885285"/>
            <a:ext cx="3683845" cy="1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of all landing outcomes between the date 2010-06-04 and 2017-03-20: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view of data alerts us that “No attempt” must be taken in account.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80415-AE84-4C5F-B278-0DB668A8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16" y="2634018"/>
            <a:ext cx="2725662" cy="28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81684"/>
            <a:ext cx="9745589" cy="124194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near sea, probably by safety, but not too far from roads and railroads.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24CA6-DE26-41DF-B06C-3FB690444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00" y="1309391"/>
            <a:ext cx="716380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Example of KSC LC-39A launch site launch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markers indicate successful and red ones indicate failure.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0000B-532C-44B8-A8BC-8FC9579F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301241"/>
            <a:ext cx="7483488" cy="288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22376"/>
            <a:ext cx="10515600" cy="12969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KSC LC-39A has good logistics aspects, being near railroad and road and relatively far from inhabited areas.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67DA1-F8C8-4972-B3F4-7363C8309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87" y="1555845"/>
            <a:ext cx="4804012" cy="3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984918"/>
            <a:ext cx="10499276" cy="376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the success rate of first stage rocket landing and their costs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way to estimate the total cost for launches, by predicting successful landings of first stage of rockets;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is the best place to make launches.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04789"/>
            <a:ext cx="9745589" cy="127217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place from where launches are done seems to be a very important factor of success of missions.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865A9-F061-40B9-ABE0-D91518BB8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27" y="1596788"/>
            <a:ext cx="6905768" cy="30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667534"/>
            <a:ext cx="10551583" cy="15094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launches are successful in this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Ratio for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86D08-E4CF-438C-9F69-F6ECB9DF4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235" y="1714819"/>
            <a:ext cx="5242081" cy="25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749421"/>
            <a:ext cx="10414662" cy="14275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under 6000kg and FT boosters are the most successful combination.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0C5F2-8C11-4EC2-BBFE-773A5E08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63" y="1687679"/>
            <a:ext cx="6149873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classification models were tested, and their accuracies are plotted beside;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the highest classification accuracy is Decision Tree Classifier, which has accuracies over than 89%.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9D6A5-3503-45E1-9D13-ED3B43F0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586" y="1924334"/>
            <a:ext cx="4374025" cy="31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92322"/>
            <a:ext cx="4306957" cy="41766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Decision Tree Classifier proves its accuracy by showing the big numbers of true positive and true negative compared to the false ones.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Decision Tree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4562E-E1D6-4299-A84A-90425BAB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755" y="1692322"/>
            <a:ext cx="446173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data sources were analyzed, refining conclusions along the process;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KSC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LC-39A;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above 7000kg are less risky;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most of mission outcomes are successful, successful landing outcomes seem to improve over time, according the evolution of processes and rockets;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can be used to predict successful landing and increase profits.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49660"/>
            <a:ext cx="10515600" cy="534302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using SPACEX API and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Python library of Pandas,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manipulate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 the data, and using models of SVM, KNN,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LogisticRegression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DecisionTree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train the data,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evaluate models and chose the best model.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950719"/>
            <a:ext cx="10515600" cy="422624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from SpaceX API(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https://api.spacexdata.com/v4/rockets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and from Wikipedia(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https://en.wikipedia.org/wiki/List_of_Falcon\_9\_and_Falcon_Heavy_launches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using web scraping.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433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offers a public API from where data can be obtained and then used;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API was used according to the flowchart beside and then data is persisted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https://github.com/Bryan-zZ/Testing/blob/master/Space%20X%20Project-Data%20Collecting.ipynb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2F05D1-676C-4324-8C75-DA24B70BAE08}"/>
              </a:ext>
            </a:extLst>
          </p:cNvPr>
          <p:cNvSpPr/>
          <p:nvPr/>
        </p:nvSpPr>
        <p:spPr>
          <a:xfrm>
            <a:off x="7509510" y="1910966"/>
            <a:ext cx="2434590" cy="959005"/>
          </a:xfrm>
          <a:prstGeom prst="roundRect">
            <a:avLst/>
          </a:prstGeom>
          <a:solidFill>
            <a:srgbClr val="0B49C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API and parse the SpaceX launch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40803F-2D09-4B81-A99C-4DDEA6FE11EC}"/>
              </a:ext>
            </a:extLst>
          </p:cNvPr>
          <p:cNvSpPr/>
          <p:nvPr/>
        </p:nvSpPr>
        <p:spPr>
          <a:xfrm>
            <a:off x="7509510" y="3317984"/>
            <a:ext cx="2434590" cy="1057244"/>
          </a:xfrm>
          <a:prstGeom prst="roundRect">
            <a:avLst/>
          </a:prstGeom>
          <a:solidFill>
            <a:srgbClr val="0B49C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data to only include Falcon9 launches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C91D46-DF02-467A-8EAB-02E3C5A4E521}"/>
              </a:ext>
            </a:extLst>
          </p:cNvPr>
          <p:cNvSpPr/>
          <p:nvPr/>
        </p:nvSpPr>
        <p:spPr>
          <a:xfrm>
            <a:off x="7509510" y="4871183"/>
            <a:ext cx="2434590" cy="959005"/>
          </a:xfrm>
          <a:prstGeom prst="roundRect">
            <a:avLst/>
          </a:prstGeom>
          <a:solidFill>
            <a:srgbClr val="0B49C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Missing data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3EDB044-69FC-4B0E-B193-0FFC7D560AD7}"/>
              </a:ext>
            </a:extLst>
          </p:cNvPr>
          <p:cNvSpPr/>
          <p:nvPr/>
        </p:nvSpPr>
        <p:spPr>
          <a:xfrm>
            <a:off x="8624845" y="2920266"/>
            <a:ext cx="179853" cy="46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3E35FFC-6E75-4990-A641-895A8A6C8FA5}"/>
              </a:ext>
            </a:extLst>
          </p:cNvPr>
          <p:cNvSpPr/>
          <p:nvPr/>
        </p:nvSpPr>
        <p:spPr>
          <a:xfrm>
            <a:off x="8624844" y="4423171"/>
            <a:ext cx="179853" cy="46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</a:t>
            </a:r>
            <a:r>
              <a:rPr lang="en-US" altLang="zh-CN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SapceX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can also be obtained from Wikipedia;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Dara Sources: https://github.com/Bryan-zZ/Testing/blob/master/%20Space%20X%20Project-Web%20Scraping%20lab.ipynb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FDD2E5-CE67-4F3F-BD7C-399002539635}"/>
              </a:ext>
            </a:extLst>
          </p:cNvPr>
          <p:cNvGrpSpPr/>
          <p:nvPr/>
        </p:nvGrpSpPr>
        <p:grpSpPr>
          <a:xfrm>
            <a:off x="7509510" y="1910966"/>
            <a:ext cx="2434590" cy="3919222"/>
            <a:chOff x="7509510" y="1910966"/>
            <a:chExt cx="2434590" cy="391922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5C17188-6A8B-40F2-ABA6-9C37DFA472BA}"/>
                </a:ext>
              </a:extLst>
            </p:cNvPr>
            <p:cNvSpPr/>
            <p:nvPr/>
          </p:nvSpPr>
          <p:spPr>
            <a:xfrm>
              <a:off x="7509510" y="1910966"/>
              <a:ext cx="2434590" cy="959005"/>
            </a:xfrm>
            <a:prstGeom prst="roundRect">
              <a:avLst/>
            </a:prstGeom>
            <a:solidFill>
              <a:srgbClr val="0B49C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Request the Falcon9 Launch Wiki page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55C214-A90C-448B-B86A-8EA3D0FE3FF4}"/>
                </a:ext>
              </a:extLst>
            </p:cNvPr>
            <p:cNvSpPr/>
            <p:nvPr/>
          </p:nvSpPr>
          <p:spPr>
            <a:xfrm>
              <a:off x="7509510" y="3317984"/>
              <a:ext cx="2434590" cy="1057244"/>
            </a:xfrm>
            <a:prstGeom prst="roundRect">
              <a:avLst/>
            </a:prstGeom>
            <a:solidFill>
              <a:srgbClr val="0B49C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all columns/variable names from the HTML table header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E0730F0-6D03-444E-97C0-B55F0244D540}"/>
                </a:ext>
              </a:extLst>
            </p:cNvPr>
            <p:cNvSpPr/>
            <p:nvPr/>
          </p:nvSpPr>
          <p:spPr>
            <a:xfrm>
              <a:off x="7509510" y="4871183"/>
              <a:ext cx="2434590" cy="959005"/>
            </a:xfrm>
            <a:prstGeom prst="roundRect">
              <a:avLst/>
            </a:prstGeom>
            <a:solidFill>
              <a:srgbClr val="0B49C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a </a:t>
              </a:r>
              <a:r>
                <a:rPr lang="en-US" dirty="0" err="1"/>
                <a:t>DataFrame</a:t>
              </a:r>
              <a:r>
                <a:rPr lang="en-US" dirty="0"/>
                <a:t> by parsing the launch HTML </a:t>
              </a:r>
              <a:r>
                <a:rPr lang="en-US" dirty="0" err="1"/>
                <a:t>tabels</a:t>
              </a:r>
              <a:endParaRPr lang="en-US" dirty="0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B0249EFF-E54B-43F6-8F79-4CB82DA476C9}"/>
                </a:ext>
              </a:extLst>
            </p:cNvPr>
            <p:cNvSpPr/>
            <p:nvPr/>
          </p:nvSpPr>
          <p:spPr>
            <a:xfrm>
              <a:off x="8624845" y="2920266"/>
              <a:ext cx="179853" cy="469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D5D6A246-D78C-445F-B176-E1AB4C53948A}"/>
                </a:ext>
              </a:extLst>
            </p:cNvPr>
            <p:cNvSpPr/>
            <p:nvPr/>
          </p:nvSpPr>
          <p:spPr>
            <a:xfrm>
              <a:off x="8624844" y="4423171"/>
              <a:ext cx="179853" cy="469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2061</Words>
  <Application>Microsoft Office PowerPoint</Application>
  <PresentationFormat>Widescreen</PresentationFormat>
  <Paragraphs>342</Paragraphs>
  <Slides>48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Bryan Huang</cp:lastModifiedBy>
  <cp:revision>255</cp:revision>
  <dcterms:created xsi:type="dcterms:W3CDTF">2021-04-29T18:58:34Z</dcterms:created>
  <dcterms:modified xsi:type="dcterms:W3CDTF">2022-04-28T06:14:08Z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2c76c141-ac86-40e5-abf2-c6f60e474cee_Enabled">
    <vt:lpwstr>true</vt:lpwstr>
  </property>
  <property fmtid="{D5CDD505-2E9C-101B-9397-08002B2CF9AE}" pid="4" name="MSIP_Label_2c76c141-ac86-40e5-abf2-c6f60e474cee_SetDate">
    <vt:lpwstr>2022-04-28T06:14:08Z</vt:lpwstr>
  </property>
  <property fmtid="{D5CDD505-2E9C-101B-9397-08002B2CF9AE}" pid="5" name="MSIP_Label_2c76c141-ac86-40e5-abf2-c6f60e474cee_Method">
    <vt:lpwstr>Standard</vt:lpwstr>
  </property>
  <property fmtid="{D5CDD505-2E9C-101B-9397-08002B2CF9AE}" pid="6" name="MSIP_Label_2c76c141-ac86-40e5-abf2-c6f60e474cee_Name">
    <vt:lpwstr>2c76c141-ac86-40e5-abf2-c6f60e474cee</vt:lpwstr>
  </property>
  <property fmtid="{D5CDD505-2E9C-101B-9397-08002B2CF9AE}" pid="7" name="MSIP_Label_2c76c141-ac86-40e5-abf2-c6f60e474cee_SiteId">
    <vt:lpwstr>fcb2b37b-5da0-466b-9b83-0014b67a7c78</vt:lpwstr>
  </property>
  <property fmtid="{D5CDD505-2E9C-101B-9397-08002B2CF9AE}" pid="8" name="MSIP_Label_2c76c141-ac86-40e5-abf2-c6f60e474cee_ActionId">
    <vt:lpwstr>11f8005b-d8ac-4733-9421-53273bb1ef13</vt:lpwstr>
  </property>
  <property fmtid="{D5CDD505-2E9C-101B-9397-08002B2CF9AE}" pid="9" name="MSIP_Label_2c76c141-ac86-40e5-abf2-c6f60e474cee_ContentBits">
    <vt:lpwstr>2</vt:lpwstr>
  </property>
</Properties>
</file>